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58" r:id="rId5"/>
    <p:sldId id="289" r:id="rId6"/>
    <p:sldId id="291" r:id="rId7"/>
    <p:sldId id="259" r:id="rId8"/>
    <p:sldId id="261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FD27-E0ED-4F11-AAE1-AC50D2161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E6426-91B9-4B20-B015-085354A31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56711-1BD0-4980-8694-E9B9F32D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DC76B-08DC-4D3C-958A-AC2E403A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FD328-9CB0-4541-B066-44EBF080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653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039E-3E46-491A-BB15-3D909526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514C9-5075-4253-8696-29DD6CD9C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0DFAF-7800-4BDF-8454-697DE979E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B8C9B-8011-4CC7-A8CD-646A60B0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13EB8-1017-4A74-AE8D-DFD109EF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3D6EB4-D6D0-4ED8-91A2-7688E43EF8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EFEED-1111-4024-865C-C15158914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0DC-23AB-48E8-B20B-F2D5E6B8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15313-AFFC-4E7E-B4CB-CFF671AE8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6B921-D156-4902-8534-605CC542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111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DEBF3-0313-48CB-A2F1-8423C86F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0A8E0-992E-4BB7-87A3-8393314E8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74490-844A-4BC9-BB85-58742D1D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9BE9E-8A3C-4C53-BBA5-D168DBD4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2DAD-2B34-466D-B316-D26E51F4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248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5FEE8-EFBD-4150-96F1-8196E40C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1BA79-37B2-4F3D-9439-EA6171AF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B6122-5221-4BC9-8F21-975D8B160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02096-5CD4-40C5-BCAF-71838880D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873DF-0CE8-4D51-A6BF-EA9D3EB2A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992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0C31E-358B-4D90-95BD-9A152472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6AA92-9C63-40A1-9EFC-F8E1FC795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05986-5A5F-4DD5-9459-133C020B8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78AA6-F733-4629-8F62-8B5C138F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951E1-74A0-4E95-A098-0678E2F0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8E0E8-9CC2-4DED-99EC-053CD621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780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E66BF-8386-45BA-A347-4BBBC364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26E64-445C-4D10-ACBE-FD809677A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79EEC-4145-4B5C-98AD-3FE107CDA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9A47B8-D497-43F5-A841-3C32AE0C7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EEB830-FC15-4544-A5A4-A963E0BFD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3D00A-00EE-4087-AF8C-29054830B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84BEA4-E4C4-4204-82C4-55ACE4A37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CA37BE-D302-4EE8-9853-BDE8722E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7315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3952-6A39-4B0A-8BC5-C43E29E0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507E80-AF40-4B3F-A98A-BF5D0D59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75A97-EE13-4434-8AE2-99EB15DD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BA468-9209-455A-8C41-505A4ECF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840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31F2FF-79D7-4EF6-9BA4-7EAD60C0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73B064-5E71-45C1-92FC-BE19026C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6AAD4-EAC2-40CA-B4DC-6AC266E6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688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D235-BE5B-414E-BD51-81DE845E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98FEA-6680-4007-887C-78BC254C1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7A5DD-B3F2-4302-873D-AD74DAE4B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45698-2D3E-48C6-8948-8362719A7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540CA-58CB-4A26-AB10-FB92AC02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A66D3-8AD1-491C-9376-84D25314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474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6CE2-3DFF-4335-8685-AA4F096A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75867-43D4-45EC-9631-801A0F61C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5AAB4-26CF-48B6-80ED-4A23F664D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0FCEB-2BBD-40B1-8E80-DD27A2154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5C499-48B4-473F-925E-A339A2B5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622AE-9806-4353-8483-A9793BD0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575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466A5-7A09-4FF6-9BD5-C8C675783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1F690-DF79-465E-84B2-96A8C2ED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C79E2-AF0A-4B3C-9147-550E8F2B7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0B57-8828-4137-B810-0E6D984DBC00}" type="datetimeFigureOut">
              <a:rPr lang="th-TH" smtClean="0"/>
              <a:t>13/06/61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D1490-F21F-4C8D-91B1-45D370B75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3A65E-BEE6-46B0-8B00-7633405A0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33DD-5971-4F48-9853-D71C38FA0D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138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D3D19A-8FA6-411E-99CA-45DA79BB4E58}"/>
              </a:ext>
            </a:extLst>
          </p:cNvPr>
          <p:cNvSpPr/>
          <p:nvPr/>
        </p:nvSpPr>
        <p:spPr>
          <a:xfrm>
            <a:off x="0" y="-27709"/>
            <a:ext cx="12192000" cy="512618"/>
          </a:xfrm>
          <a:prstGeom prst="rect">
            <a:avLst/>
          </a:prstGeom>
          <a:solidFill>
            <a:srgbClr val="EF426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6ED1C6-07A6-41CC-9229-76F3912D86A1}"/>
              </a:ext>
            </a:extLst>
          </p:cNvPr>
          <p:cNvSpPr/>
          <p:nvPr/>
        </p:nvSpPr>
        <p:spPr>
          <a:xfrm>
            <a:off x="0" y="6340158"/>
            <a:ext cx="12192000" cy="512618"/>
          </a:xfrm>
          <a:prstGeom prst="rect">
            <a:avLst/>
          </a:prstGeom>
          <a:solidFill>
            <a:srgbClr val="EF426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76F6C-7397-4B21-8CE0-4140050AE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94" y="2111205"/>
            <a:ext cx="3938297" cy="26355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4154CF-44D5-4098-8C7E-CAC786E8244D}"/>
              </a:ext>
            </a:extLst>
          </p:cNvPr>
          <p:cNvSpPr/>
          <p:nvPr/>
        </p:nvSpPr>
        <p:spPr>
          <a:xfrm flipH="1">
            <a:off x="6050281" y="2156107"/>
            <a:ext cx="45719" cy="2452254"/>
          </a:xfrm>
          <a:prstGeom prst="rect">
            <a:avLst/>
          </a:prstGeom>
          <a:solidFill>
            <a:srgbClr val="3471B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5E9A8FF-6E60-4EB3-8176-3E5698459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9804" y="2583010"/>
            <a:ext cx="5842196" cy="1691979"/>
          </a:xfrm>
        </p:spPr>
        <p:txBody>
          <a:bodyPr>
            <a:noAutofit/>
          </a:bodyPr>
          <a:lstStyle/>
          <a:p>
            <a:pPr algn="l"/>
            <a:r>
              <a:rPr lang="th-TH" sz="2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ประชุม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รายงานความคืบหน้า </a:t>
            </a:r>
            <a:r>
              <a:rPr lang="en-US" sz="2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(Project Progress Meeting)</a:t>
            </a:r>
            <a:b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โครงการปรับปรุงเว็บไซต์โฮมเพจการรถไฟแห่งประเทศไทย </a:t>
            </a:r>
            <a:endParaRPr lang="en-US" sz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3049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7BCE7-2BA3-4062-9020-BC91CBB5029F}"/>
              </a:ext>
            </a:extLst>
          </p:cNvPr>
          <p:cNvSpPr/>
          <p:nvPr/>
        </p:nvSpPr>
        <p:spPr>
          <a:xfrm>
            <a:off x="0" y="-27709"/>
            <a:ext cx="12192000" cy="512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7FFE86-2653-4EFE-BEAB-1949C3D38AE6}"/>
              </a:ext>
            </a:extLst>
          </p:cNvPr>
          <p:cNvSpPr/>
          <p:nvPr/>
        </p:nvSpPr>
        <p:spPr>
          <a:xfrm>
            <a:off x="0" y="6347653"/>
            <a:ext cx="12192000" cy="512618"/>
          </a:xfrm>
          <a:prstGeom prst="rect">
            <a:avLst/>
          </a:prstGeom>
          <a:solidFill>
            <a:srgbClr val="3471B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51770F0-50E0-44BF-890D-A26DECB96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2280868"/>
            <a:ext cx="10972800" cy="1143000"/>
          </a:xfrm>
        </p:spPr>
        <p:txBody>
          <a:bodyPr/>
          <a:lstStyle/>
          <a:p>
            <a:pPr algn="ctr"/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ตัวอย่างการออกแบบเว็บไซต์</a:t>
            </a:r>
            <a:endParaRPr lang="en-US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77BBCD-E7F1-4366-83F7-EB1F45F9BE82}"/>
              </a:ext>
            </a:extLst>
          </p:cNvPr>
          <p:cNvSpPr/>
          <p:nvPr/>
        </p:nvSpPr>
        <p:spPr>
          <a:xfrm rot="16200000" flipH="1">
            <a:off x="5876386" y="813258"/>
            <a:ext cx="104123" cy="4890654"/>
          </a:xfrm>
          <a:prstGeom prst="rect">
            <a:avLst/>
          </a:prstGeom>
          <a:solidFill>
            <a:srgbClr val="EF426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36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573C0-981E-4082-8EDA-923680D1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13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BC0A7D-6C2D-4D3B-AA85-CD7099E5D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91" y="0"/>
            <a:ext cx="2566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0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B78F03-A18B-406F-9930-1CBAFD12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10" y="0"/>
            <a:ext cx="1266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00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22E9A7-AA0F-4726-86CF-0CDEE8931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44" y="0"/>
            <a:ext cx="6157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B31FCA-BDFC-4928-AFEE-9B4963375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8" y="0"/>
            <a:ext cx="3585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68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38632F-568B-4983-BDC4-50632FC2A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59" y="0"/>
            <a:ext cx="3430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2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D03F44-6ABF-4297-B0B0-197D711F3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70" y="0"/>
            <a:ext cx="1547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68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41E9E1-4EAC-48D4-9261-C8544B848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08" y="0"/>
            <a:ext cx="2799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13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383AB5-6F86-4ECC-8D77-97112A146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341" y="0"/>
            <a:ext cx="2799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82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5DE444-685D-47E6-9843-458D7806683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D0C6B66-96A6-4905-BD25-2B8465418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687" y="1741887"/>
            <a:ext cx="5070763" cy="3323351"/>
          </a:xfrm>
        </p:spPr>
        <p:txBody>
          <a:bodyPr>
            <a:noAutofit/>
          </a:bodyPr>
          <a:lstStyle/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สถานะความคืบหน้าของโครงการ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สิ่งที่ดำเนินการเสร็จสิ้น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สิ่งที่กำลังดำเนินการ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ตัวอย่างการออกแบบเว็บไซต์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ตัวอย่างเว็บไซต์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098A19-0FE8-40CE-9289-18E4BA44A90C}"/>
              </a:ext>
            </a:extLst>
          </p:cNvPr>
          <p:cNvSpPr/>
          <p:nvPr/>
        </p:nvSpPr>
        <p:spPr>
          <a:xfrm>
            <a:off x="0" y="-27709"/>
            <a:ext cx="12192000" cy="512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54C52A-7351-4B7C-99F0-D861D41DAD07}"/>
              </a:ext>
            </a:extLst>
          </p:cNvPr>
          <p:cNvSpPr/>
          <p:nvPr/>
        </p:nvSpPr>
        <p:spPr>
          <a:xfrm>
            <a:off x="0" y="6347653"/>
            <a:ext cx="12192000" cy="512618"/>
          </a:xfrm>
          <a:prstGeom prst="rect">
            <a:avLst/>
          </a:prstGeom>
          <a:solidFill>
            <a:srgbClr val="3471B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2BA65E4-660A-4EA2-BFAB-F60898723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8" y="1767324"/>
            <a:ext cx="5126179" cy="2327562"/>
          </a:xfrm>
        </p:spPr>
        <p:txBody>
          <a:bodyPr>
            <a:normAutofit/>
          </a:bodyPr>
          <a:lstStyle/>
          <a:p>
            <a:pPr algn="ctr"/>
            <a:r>
              <a:rPr lang="th-TH" sz="4800" b="1" dirty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หัวข้อการประชุม</a:t>
            </a:r>
            <a:br>
              <a:rPr lang="th-TH" sz="4800" b="1" dirty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4800" b="1" dirty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4800" b="1" dirty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(Meeting Agenda)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279161-B395-469B-AA64-28C5EBCDBC13}"/>
              </a:ext>
            </a:extLst>
          </p:cNvPr>
          <p:cNvSpPr/>
          <p:nvPr/>
        </p:nvSpPr>
        <p:spPr>
          <a:xfrm flipH="1">
            <a:off x="6073140" y="1767324"/>
            <a:ext cx="45719" cy="3323351"/>
          </a:xfrm>
          <a:prstGeom prst="rect">
            <a:avLst/>
          </a:prstGeom>
          <a:solidFill>
            <a:srgbClr val="EF426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9180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92DA45-D30E-4C79-AB79-383A59515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7"/>
          <a:stretch/>
        </p:blipFill>
        <p:spPr>
          <a:xfrm>
            <a:off x="4913465" y="0"/>
            <a:ext cx="2946858" cy="687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62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01A64-D940-4CC6-B7C4-9E0EA5E845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8"/>
          <a:stretch/>
        </p:blipFill>
        <p:spPr>
          <a:xfrm>
            <a:off x="4919651" y="0"/>
            <a:ext cx="3107726" cy="678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0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25EE2B-FD87-4925-9A1A-F5ECB66C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99" y="0"/>
            <a:ext cx="3637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77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23A1E3-9502-4385-A241-C291B2E0A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85" y="0"/>
            <a:ext cx="6784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0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B2CFB2-F604-4D1E-90F3-851F17D69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29" y="0"/>
            <a:ext cx="5560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97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C81E8-F2DE-410E-8945-E006FE086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63" y="0"/>
            <a:ext cx="6871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98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D0CB5-7758-48CB-A1C9-0F8ED1726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84" y="0"/>
            <a:ext cx="5040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70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9A1B54-2F0A-4418-9E63-F785A81FB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79" y="0"/>
            <a:ext cx="7130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70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36E588-BEC6-4A78-90FF-394DC30FC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99" y="0"/>
            <a:ext cx="6109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9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F03F6C-7D6D-42A5-996B-B1FC83DC6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37" y="0"/>
            <a:ext cx="6040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3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68ABAC4-9F82-4D16-8785-4B0F90A7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8" y="1767324"/>
            <a:ext cx="5126179" cy="2327562"/>
          </a:xfrm>
        </p:spPr>
        <p:txBody>
          <a:bodyPr>
            <a:normAutofit/>
          </a:bodyPr>
          <a:lstStyle/>
          <a:p>
            <a:pPr algn="ctr"/>
            <a:r>
              <a:rPr lang="th-TH" sz="4800" b="1" dirty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เตรียมส่งมอบงานงวดที่ 2</a:t>
            </a:r>
            <a:endParaRPr lang="en-US" sz="4800" b="1" dirty="0">
              <a:solidFill>
                <a:sysClr val="windowText" lastClr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AF8B85-D3C2-45BD-9F3D-E5259CEDF646}"/>
              </a:ext>
            </a:extLst>
          </p:cNvPr>
          <p:cNvSpPr/>
          <p:nvPr/>
        </p:nvSpPr>
        <p:spPr>
          <a:xfrm>
            <a:off x="0" y="-27709"/>
            <a:ext cx="12192000" cy="512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34A58F-D224-4741-919E-3C713360506B}"/>
              </a:ext>
            </a:extLst>
          </p:cNvPr>
          <p:cNvSpPr/>
          <p:nvPr/>
        </p:nvSpPr>
        <p:spPr>
          <a:xfrm>
            <a:off x="0" y="6347653"/>
            <a:ext cx="12192000" cy="512618"/>
          </a:xfrm>
          <a:prstGeom prst="rect">
            <a:avLst/>
          </a:prstGeom>
          <a:solidFill>
            <a:srgbClr val="3471B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F3F17-4641-46DA-B31F-165513010CE6}"/>
              </a:ext>
            </a:extLst>
          </p:cNvPr>
          <p:cNvSpPr/>
          <p:nvPr/>
        </p:nvSpPr>
        <p:spPr>
          <a:xfrm flipH="1">
            <a:off x="6073140" y="1767324"/>
            <a:ext cx="45719" cy="3323351"/>
          </a:xfrm>
          <a:prstGeom prst="rect">
            <a:avLst/>
          </a:prstGeom>
          <a:solidFill>
            <a:srgbClr val="EF426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BC12530-BCA3-4813-B5EA-6C551622F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687" y="1741887"/>
            <a:ext cx="5070763" cy="3323351"/>
          </a:xfrm>
        </p:spPr>
        <p:txBody>
          <a:bodyPr>
            <a:noAutofit/>
          </a:bodyPr>
          <a:lstStyle/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ติดตั้งโปรแกรมประยุกต์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พื้นฐานโปรแกรมประยุกต์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ติดตั้งระบบรักษาความปลอดภัย</a:t>
            </a:r>
          </a:p>
        </p:txBody>
      </p:sp>
    </p:spTree>
    <p:extLst>
      <p:ext uri="{BB962C8B-B14F-4D97-AF65-F5344CB8AC3E}">
        <p14:creationId xmlns:p14="http://schemas.microsoft.com/office/powerpoint/2010/main" val="244545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DDEB2A-F958-475D-A77D-B801F676A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61" y="0"/>
            <a:ext cx="7204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47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919DDE-8EA1-4EC9-8F57-F4C68AAC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33" y="0"/>
            <a:ext cx="3879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80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F7993-7B08-4229-892C-31D367869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57" y="0"/>
            <a:ext cx="7465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34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53413-F13B-4D6C-9F05-7599B2C0A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08" y="0"/>
            <a:ext cx="8031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34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9424B7-6F65-4094-B66F-6F1F220AF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44" y="0"/>
            <a:ext cx="6157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47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84DEDF-08BB-4E83-93BD-43BC5AF4B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64" y="0"/>
            <a:ext cx="2307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D4A386-E5D5-4600-A50B-74835C7C99D8}"/>
              </a:ext>
            </a:extLst>
          </p:cNvPr>
          <p:cNvSpPr/>
          <p:nvPr/>
        </p:nvSpPr>
        <p:spPr>
          <a:xfrm>
            <a:off x="0" y="-27709"/>
            <a:ext cx="12192000" cy="512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5195F6-AA52-41DB-983F-48E3F49000DC}"/>
              </a:ext>
            </a:extLst>
          </p:cNvPr>
          <p:cNvSpPr/>
          <p:nvPr/>
        </p:nvSpPr>
        <p:spPr>
          <a:xfrm>
            <a:off x="0" y="6347653"/>
            <a:ext cx="12192000" cy="512618"/>
          </a:xfrm>
          <a:prstGeom prst="rect">
            <a:avLst/>
          </a:prstGeom>
          <a:solidFill>
            <a:srgbClr val="3471B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4D35CD9-5A4D-438A-8F8A-9273030A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2280868"/>
            <a:ext cx="10972800" cy="1143000"/>
          </a:xfrm>
        </p:spPr>
        <p:txBody>
          <a:bodyPr/>
          <a:lstStyle/>
          <a:p>
            <a:pPr algn="ctr"/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ตัวอย่างเว็บไซต์</a:t>
            </a:r>
            <a:endParaRPr lang="en-US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4F366D-BE67-4742-995F-F04B8C26B330}"/>
              </a:ext>
            </a:extLst>
          </p:cNvPr>
          <p:cNvSpPr/>
          <p:nvPr/>
        </p:nvSpPr>
        <p:spPr>
          <a:xfrm rot="16200000" flipH="1">
            <a:off x="5876386" y="813258"/>
            <a:ext cx="104123" cy="4890654"/>
          </a:xfrm>
          <a:prstGeom prst="rect">
            <a:avLst/>
          </a:prstGeom>
          <a:solidFill>
            <a:srgbClr val="EF426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044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AEA4CB-7A20-4A43-AC49-A42EDB484D5B}"/>
              </a:ext>
            </a:extLst>
          </p:cNvPr>
          <p:cNvSpPr/>
          <p:nvPr/>
        </p:nvSpPr>
        <p:spPr>
          <a:xfrm>
            <a:off x="0" y="-27709"/>
            <a:ext cx="12192000" cy="512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266250-FD7D-4517-99A5-B060D2EEDED1}"/>
              </a:ext>
            </a:extLst>
          </p:cNvPr>
          <p:cNvSpPr/>
          <p:nvPr/>
        </p:nvSpPr>
        <p:spPr>
          <a:xfrm>
            <a:off x="0" y="6347653"/>
            <a:ext cx="12192000" cy="512618"/>
          </a:xfrm>
          <a:prstGeom prst="rect">
            <a:avLst/>
          </a:prstGeom>
          <a:solidFill>
            <a:srgbClr val="3471B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73B58F8-6E84-4A77-85A9-BD426A157495}"/>
              </a:ext>
            </a:extLst>
          </p:cNvPr>
          <p:cNvSpPr/>
          <p:nvPr/>
        </p:nvSpPr>
        <p:spPr>
          <a:xfrm>
            <a:off x="1692666" y="1544251"/>
            <a:ext cx="1788825" cy="628916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accent1">
                    <a:lumMod val="75000"/>
                  </a:schemeClr>
                </a:solidFill>
              </a:rPr>
              <a:t>มีนาคม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73FC05A5-A1CC-4CD0-BAC9-20B2B87E41DD}"/>
              </a:ext>
            </a:extLst>
          </p:cNvPr>
          <p:cNvSpPr/>
          <p:nvPr/>
        </p:nvSpPr>
        <p:spPr>
          <a:xfrm>
            <a:off x="3456432" y="1544251"/>
            <a:ext cx="1788825" cy="628916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accent1">
                    <a:lumMod val="75000"/>
                  </a:schemeClr>
                </a:solidFill>
              </a:rPr>
              <a:t>เมษายน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836CB3CD-94DB-4D74-851C-3203AE601FD7}"/>
              </a:ext>
            </a:extLst>
          </p:cNvPr>
          <p:cNvSpPr/>
          <p:nvPr/>
        </p:nvSpPr>
        <p:spPr>
          <a:xfrm>
            <a:off x="5176794" y="1544251"/>
            <a:ext cx="1788825" cy="628916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accent1">
                    <a:lumMod val="75000"/>
                  </a:schemeClr>
                </a:solidFill>
              </a:rPr>
              <a:t>พฤษภาคม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BF9CB588-4D81-4154-AB17-E7457361E0A2}"/>
              </a:ext>
            </a:extLst>
          </p:cNvPr>
          <p:cNvSpPr/>
          <p:nvPr/>
        </p:nvSpPr>
        <p:spPr>
          <a:xfrm>
            <a:off x="6910753" y="1544251"/>
            <a:ext cx="1788825" cy="628916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accent1">
                    <a:lumMod val="75000"/>
                  </a:schemeClr>
                </a:solidFill>
              </a:rPr>
              <a:t>มิถุนายน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71510ACE-3D47-41F9-8146-A4E4CBEF0209}"/>
              </a:ext>
            </a:extLst>
          </p:cNvPr>
          <p:cNvSpPr/>
          <p:nvPr/>
        </p:nvSpPr>
        <p:spPr>
          <a:xfrm>
            <a:off x="8636450" y="1544251"/>
            <a:ext cx="1788825" cy="628916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accent1">
                    <a:lumMod val="75000"/>
                  </a:schemeClr>
                </a:solidFill>
              </a:rPr>
              <a:t>กรกฎาคม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B3B7445B-B0A0-440C-AE50-FA3B63D393AC}"/>
              </a:ext>
            </a:extLst>
          </p:cNvPr>
          <p:cNvSpPr/>
          <p:nvPr/>
        </p:nvSpPr>
        <p:spPr>
          <a:xfrm>
            <a:off x="10351477" y="1544251"/>
            <a:ext cx="1788825" cy="628916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accent1">
                    <a:lumMod val="75000"/>
                  </a:schemeClr>
                </a:solidFill>
              </a:rPr>
              <a:t>สิงหาคม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50ACD198-014F-45BF-86E5-5A088BBE3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8" y="2119353"/>
            <a:ext cx="2093625" cy="42283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th-TH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ประชุมเปิดโครงการ</a:t>
            </a:r>
          </a:p>
          <a:p>
            <a:pPr marL="0" indent="0">
              <a:buNone/>
            </a:pPr>
            <a:r>
              <a:rPr lang="th-TH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แผนการดำเนินงานและบุคลากร</a:t>
            </a:r>
          </a:p>
          <a:p>
            <a:pPr marL="0" indent="0">
              <a:buNone/>
            </a:pPr>
            <a:r>
              <a:rPr lang="th-TH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ออกแบบเว็บไซต์ต้นแบบ</a:t>
            </a:r>
          </a:p>
          <a:p>
            <a:pPr marL="0" indent="0">
              <a:buNone/>
            </a:pPr>
            <a:r>
              <a:rPr lang="th-TH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ส่งมอบงานงวดที่ 1</a:t>
            </a:r>
          </a:p>
          <a:p>
            <a:pPr marL="0" indent="0">
              <a:buNone/>
            </a:pPr>
            <a:r>
              <a:rPr lang="th-TH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พัฒนาระบบเว็บไซต์</a:t>
            </a:r>
          </a:p>
          <a:p>
            <a:pPr marL="0" indent="0">
              <a:buNone/>
            </a:pPr>
            <a:r>
              <a:rPr lang="th-TH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พัฒนาระบบ </a:t>
            </a:r>
            <a:r>
              <a:rPr lang="en-US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Mobile App</a:t>
            </a:r>
            <a:endParaRPr lang="th-TH" sz="3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ทดสอบเว็บไซต์</a:t>
            </a:r>
          </a:p>
          <a:p>
            <a:pPr marL="0" indent="0">
              <a:buNone/>
            </a:pPr>
            <a:r>
              <a:rPr lang="th-TH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ติดตั้งเว็บไซต์</a:t>
            </a:r>
          </a:p>
          <a:p>
            <a:pPr marL="0" indent="0">
              <a:buNone/>
            </a:pPr>
            <a:r>
              <a:rPr lang="th-TH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ส่งมอบงานงวดที่ 2</a:t>
            </a:r>
          </a:p>
          <a:p>
            <a:pPr marL="0" indent="0">
              <a:buNone/>
            </a:pPr>
            <a:r>
              <a:rPr lang="th-TH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อบรมการใช้งานเว็บไซต์</a:t>
            </a:r>
          </a:p>
          <a:p>
            <a:pPr marL="0" indent="0">
              <a:buNone/>
            </a:pPr>
            <a:r>
              <a:rPr lang="th-TH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ทำเอกสารวิเคราะห์ระบบ</a:t>
            </a:r>
          </a:p>
          <a:p>
            <a:pPr marL="0" indent="0">
              <a:buNone/>
            </a:pPr>
            <a:r>
              <a:rPr lang="th-TH" sz="3400" dirty="0">
                <a:latin typeface="Cordia New" panose="020B0304020202020204" pitchFamily="34" charset="-34"/>
                <a:cs typeface="Cordia New" panose="020B0304020202020204" pitchFamily="34" charset="-34"/>
              </a:rPr>
              <a:t>ทดสอบการใช้งาน</a:t>
            </a:r>
          </a:p>
          <a:p>
            <a:pPr marL="0" indent="0">
              <a:buNone/>
            </a:pPr>
            <a:r>
              <a:rPr lang="th-TH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ส่งมอบงานงวดที่ 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1CB502-DC94-4AF1-8E4B-632341D8ADDE}"/>
              </a:ext>
            </a:extLst>
          </p:cNvPr>
          <p:cNvSpPr/>
          <p:nvPr/>
        </p:nvSpPr>
        <p:spPr>
          <a:xfrm>
            <a:off x="1719042" y="2375388"/>
            <a:ext cx="504355" cy="2198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100 %</a:t>
            </a:r>
            <a:endParaRPr lang="th-TH" sz="1000" dirty="0"/>
          </a:p>
        </p:txBody>
      </p:sp>
      <p:cxnSp>
        <p:nvCxnSpPr>
          <p:cNvPr id="31" name="Straight Connector 30" title="callout lines">
            <a:extLst>
              <a:ext uri="{FF2B5EF4-FFF2-40B4-BE49-F238E27FC236}">
                <a16:creationId xmlns:a16="http://schemas.microsoft.com/office/drawing/2014/main" id="{6142FE10-011F-4522-A5D9-083CC65A1B1F}"/>
              </a:ext>
            </a:extLst>
          </p:cNvPr>
          <p:cNvCxnSpPr>
            <a:cxnSpLocks/>
          </p:cNvCxnSpPr>
          <p:nvPr/>
        </p:nvCxnSpPr>
        <p:spPr>
          <a:xfrm flipH="1">
            <a:off x="1393911" y="2494084"/>
            <a:ext cx="298755" cy="1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ED4B33A-1AFA-4915-85D8-3D12F188B10B}"/>
              </a:ext>
            </a:extLst>
          </p:cNvPr>
          <p:cNvSpPr/>
          <p:nvPr/>
        </p:nvSpPr>
        <p:spPr>
          <a:xfrm>
            <a:off x="2184414" y="2320394"/>
            <a:ext cx="861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06/03/2561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8F8591-FE57-4E23-A0A0-4D75DDBDF6F4}"/>
              </a:ext>
            </a:extLst>
          </p:cNvPr>
          <p:cNvSpPr/>
          <p:nvPr/>
        </p:nvSpPr>
        <p:spPr>
          <a:xfrm>
            <a:off x="2394847" y="2696270"/>
            <a:ext cx="822150" cy="219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100 %</a:t>
            </a:r>
            <a:endParaRPr lang="th-TH" sz="1000" dirty="0"/>
          </a:p>
        </p:txBody>
      </p:sp>
      <p:cxnSp>
        <p:nvCxnSpPr>
          <p:cNvPr id="39" name="Straight Connector 38" title="callout lines">
            <a:extLst>
              <a:ext uri="{FF2B5EF4-FFF2-40B4-BE49-F238E27FC236}">
                <a16:creationId xmlns:a16="http://schemas.microsoft.com/office/drawing/2014/main" id="{166F04CE-A0D1-41EA-A14F-6071D367FC01}"/>
              </a:ext>
            </a:extLst>
          </p:cNvPr>
          <p:cNvCxnSpPr>
            <a:cxnSpLocks/>
          </p:cNvCxnSpPr>
          <p:nvPr/>
        </p:nvCxnSpPr>
        <p:spPr>
          <a:xfrm flipH="1">
            <a:off x="2003041" y="2795917"/>
            <a:ext cx="298755" cy="1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502AE18C-2228-4C99-8FE6-4C4F351773F8}"/>
              </a:ext>
            </a:extLst>
          </p:cNvPr>
          <p:cNvSpPr/>
          <p:nvPr/>
        </p:nvSpPr>
        <p:spPr>
          <a:xfrm>
            <a:off x="3244940" y="2660355"/>
            <a:ext cx="1582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06/03/2561-30/03/2561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B457C88-A7D9-42F9-8758-B9C73E297B42}"/>
              </a:ext>
            </a:extLst>
          </p:cNvPr>
          <p:cNvSpPr/>
          <p:nvPr/>
        </p:nvSpPr>
        <p:spPr>
          <a:xfrm>
            <a:off x="1949695" y="2990850"/>
            <a:ext cx="3012829" cy="2195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100 %</a:t>
            </a:r>
            <a:endParaRPr lang="th-TH" sz="1000" dirty="0"/>
          </a:p>
        </p:txBody>
      </p:sp>
      <p:cxnSp>
        <p:nvCxnSpPr>
          <p:cNvPr id="42" name="Straight Connector 41" title="callout lines">
            <a:extLst>
              <a:ext uri="{FF2B5EF4-FFF2-40B4-BE49-F238E27FC236}">
                <a16:creationId xmlns:a16="http://schemas.microsoft.com/office/drawing/2014/main" id="{5366C0FF-1C13-46C8-AEDC-5A36520F1FF4}"/>
              </a:ext>
            </a:extLst>
          </p:cNvPr>
          <p:cNvCxnSpPr>
            <a:cxnSpLocks/>
          </p:cNvCxnSpPr>
          <p:nvPr/>
        </p:nvCxnSpPr>
        <p:spPr>
          <a:xfrm flipH="1">
            <a:off x="1557890" y="3090497"/>
            <a:ext cx="298755" cy="1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6073AEF-2F34-43EE-804A-DF4DD091E5FD}"/>
              </a:ext>
            </a:extLst>
          </p:cNvPr>
          <p:cNvSpPr/>
          <p:nvPr/>
        </p:nvSpPr>
        <p:spPr>
          <a:xfrm>
            <a:off x="4990467" y="2931345"/>
            <a:ext cx="1582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14/03/2561-30/04/2561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1FFEFE0-0E7B-42BD-98D1-04C6CDF5D9F4}"/>
              </a:ext>
            </a:extLst>
          </p:cNvPr>
          <p:cNvSpPr/>
          <p:nvPr/>
        </p:nvSpPr>
        <p:spPr>
          <a:xfrm>
            <a:off x="5080897" y="3257211"/>
            <a:ext cx="576953" cy="22401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100 %</a:t>
            </a:r>
            <a:endParaRPr lang="th-TH" sz="1000" dirty="0"/>
          </a:p>
        </p:txBody>
      </p:sp>
      <p:cxnSp>
        <p:nvCxnSpPr>
          <p:cNvPr id="46" name="Straight Connector 45" title="callout lines">
            <a:extLst>
              <a:ext uri="{FF2B5EF4-FFF2-40B4-BE49-F238E27FC236}">
                <a16:creationId xmlns:a16="http://schemas.microsoft.com/office/drawing/2014/main" id="{5F1E5F34-0528-4502-A2AF-A8BF82218973}"/>
              </a:ext>
            </a:extLst>
          </p:cNvPr>
          <p:cNvCxnSpPr>
            <a:cxnSpLocks/>
          </p:cNvCxnSpPr>
          <p:nvPr/>
        </p:nvCxnSpPr>
        <p:spPr>
          <a:xfrm flipH="1">
            <a:off x="1285048" y="3394959"/>
            <a:ext cx="3702800" cy="0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07E7660A-77A1-4C5A-A1A3-F006631C3652}"/>
              </a:ext>
            </a:extLst>
          </p:cNvPr>
          <p:cNvSpPr/>
          <p:nvPr/>
        </p:nvSpPr>
        <p:spPr>
          <a:xfrm>
            <a:off x="5640639" y="3196761"/>
            <a:ext cx="861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04/05/2561</a:t>
            </a:r>
          </a:p>
        </p:txBody>
      </p:sp>
      <p:cxnSp>
        <p:nvCxnSpPr>
          <p:cNvPr id="50" name="Straight Connector 49" title="callout lines">
            <a:extLst>
              <a:ext uri="{FF2B5EF4-FFF2-40B4-BE49-F238E27FC236}">
                <a16:creationId xmlns:a16="http://schemas.microsoft.com/office/drawing/2014/main" id="{4F48059D-5976-4CA7-9B46-5DF07C8041B2}"/>
              </a:ext>
            </a:extLst>
          </p:cNvPr>
          <p:cNvCxnSpPr>
            <a:cxnSpLocks/>
          </p:cNvCxnSpPr>
          <p:nvPr/>
        </p:nvCxnSpPr>
        <p:spPr>
          <a:xfrm flipH="1">
            <a:off x="1285048" y="3690234"/>
            <a:ext cx="3863898" cy="0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60AFD1CD-C57A-4D8B-828C-E4DAE6E953C0}"/>
              </a:ext>
            </a:extLst>
          </p:cNvPr>
          <p:cNvSpPr/>
          <p:nvPr/>
        </p:nvSpPr>
        <p:spPr>
          <a:xfrm>
            <a:off x="5188158" y="3568606"/>
            <a:ext cx="3108117" cy="219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dirty="0"/>
              <a:t>                                                                                </a:t>
            </a:r>
            <a:r>
              <a:rPr lang="en-US" sz="1000" dirty="0"/>
              <a:t>70 %</a:t>
            </a:r>
            <a:endParaRPr lang="th-TH" sz="10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1DAA002-0992-4C7A-BCE8-AD145850C939}"/>
              </a:ext>
            </a:extLst>
          </p:cNvPr>
          <p:cNvSpPr/>
          <p:nvPr/>
        </p:nvSpPr>
        <p:spPr>
          <a:xfrm>
            <a:off x="8327322" y="3501567"/>
            <a:ext cx="1974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04/05/2561 -22/06/2561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754C4F-F64C-433E-8E97-50A069862915}"/>
              </a:ext>
            </a:extLst>
          </p:cNvPr>
          <p:cNvSpPr/>
          <p:nvPr/>
        </p:nvSpPr>
        <p:spPr>
          <a:xfrm>
            <a:off x="5176794" y="3574862"/>
            <a:ext cx="2093625" cy="21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35 %</a:t>
            </a:r>
            <a:endParaRPr lang="th-TH" sz="10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0F9E50D-1F90-4EB1-B380-D74E6D2CE43A}"/>
              </a:ext>
            </a:extLst>
          </p:cNvPr>
          <p:cNvSpPr/>
          <p:nvPr/>
        </p:nvSpPr>
        <p:spPr>
          <a:xfrm>
            <a:off x="5848350" y="3888098"/>
            <a:ext cx="2436561" cy="2170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dirty="0"/>
              <a:t>                                                      </a:t>
            </a:r>
            <a:r>
              <a:rPr lang="en-US" sz="1000" dirty="0"/>
              <a:t>80 %</a:t>
            </a:r>
            <a:endParaRPr lang="th-TH" sz="10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B877464-9AF3-4C85-AA15-3FEA2A9C331E}"/>
              </a:ext>
            </a:extLst>
          </p:cNvPr>
          <p:cNvSpPr/>
          <p:nvPr/>
        </p:nvSpPr>
        <p:spPr>
          <a:xfrm>
            <a:off x="5848350" y="3885579"/>
            <a:ext cx="1414383" cy="21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25 %</a:t>
            </a:r>
            <a:endParaRPr lang="th-TH" sz="10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B33E58E-58E6-42D6-9008-35E7B5F9FB4E}"/>
              </a:ext>
            </a:extLst>
          </p:cNvPr>
          <p:cNvSpPr/>
          <p:nvPr/>
        </p:nvSpPr>
        <p:spPr>
          <a:xfrm>
            <a:off x="8327322" y="3833275"/>
            <a:ext cx="1974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21/05/2561 -22/06/2561</a:t>
            </a:r>
          </a:p>
        </p:txBody>
      </p:sp>
      <p:cxnSp>
        <p:nvCxnSpPr>
          <p:cNvPr id="57" name="Straight Connector 56" title="callout lines">
            <a:extLst>
              <a:ext uri="{FF2B5EF4-FFF2-40B4-BE49-F238E27FC236}">
                <a16:creationId xmlns:a16="http://schemas.microsoft.com/office/drawing/2014/main" id="{8DE1F24B-7629-4002-9AB6-CBF0747F0F25}"/>
              </a:ext>
            </a:extLst>
          </p:cNvPr>
          <p:cNvCxnSpPr>
            <a:cxnSpLocks/>
          </p:cNvCxnSpPr>
          <p:nvPr/>
        </p:nvCxnSpPr>
        <p:spPr>
          <a:xfrm flipH="1">
            <a:off x="1557891" y="4002552"/>
            <a:ext cx="4214259" cy="0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ED2B0C72-7F2B-4115-B16B-341C75CBAD36}"/>
              </a:ext>
            </a:extLst>
          </p:cNvPr>
          <p:cNvSpPr/>
          <p:nvPr/>
        </p:nvSpPr>
        <p:spPr>
          <a:xfrm>
            <a:off x="7953375" y="4198753"/>
            <a:ext cx="683075" cy="219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0 %</a:t>
            </a:r>
            <a:endParaRPr lang="th-TH" sz="10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B99F69C-480F-4359-8ED2-5776F6ED94B8}"/>
              </a:ext>
            </a:extLst>
          </p:cNvPr>
          <p:cNvSpPr/>
          <p:nvPr/>
        </p:nvSpPr>
        <p:spPr>
          <a:xfrm>
            <a:off x="8636450" y="4126316"/>
            <a:ext cx="1974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25/06/2561 – 29/06/2561</a:t>
            </a:r>
          </a:p>
        </p:txBody>
      </p:sp>
      <p:cxnSp>
        <p:nvCxnSpPr>
          <p:cNvPr id="63" name="Straight Connector 62" title="callout lines">
            <a:extLst>
              <a:ext uri="{FF2B5EF4-FFF2-40B4-BE49-F238E27FC236}">
                <a16:creationId xmlns:a16="http://schemas.microsoft.com/office/drawing/2014/main" id="{B267AE6F-57FB-4D82-900D-DD218554BE14}"/>
              </a:ext>
            </a:extLst>
          </p:cNvPr>
          <p:cNvCxnSpPr>
            <a:cxnSpLocks/>
          </p:cNvCxnSpPr>
          <p:nvPr/>
        </p:nvCxnSpPr>
        <p:spPr>
          <a:xfrm flipH="1">
            <a:off x="1030999" y="4307170"/>
            <a:ext cx="6808076" cy="0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4A561723-C31B-4BE4-9B00-77ED40BF79B3}"/>
              </a:ext>
            </a:extLst>
          </p:cNvPr>
          <p:cNvSpPr/>
          <p:nvPr/>
        </p:nvSpPr>
        <p:spPr>
          <a:xfrm>
            <a:off x="8153158" y="4492716"/>
            <a:ext cx="683075" cy="219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0 %</a:t>
            </a:r>
            <a:endParaRPr lang="th-TH" sz="1000" dirty="0"/>
          </a:p>
        </p:txBody>
      </p:sp>
      <p:cxnSp>
        <p:nvCxnSpPr>
          <p:cNvPr id="67" name="Straight Connector 66" title="callout lines">
            <a:extLst>
              <a:ext uri="{FF2B5EF4-FFF2-40B4-BE49-F238E27FC236}">
                <a16:creationId xmlns:a16="http://schemas.microsoft.com/office/drawing/2014/main" id="{37677BEB-6888-4EDA-BBD6-22FBC3066200}"/>
              </a:ext>
            </a:extLst>
          </p:cNvPr>
          <p:cNvCxnSpPr>
            <a:cxnSpLocks/>
          </p:cNvCxnSpPr>
          <p:nvPr/>
        </p:nvCxnSpPr>
        <p:spPr>
          <a:xfrm flipH="1" flipV="1">
            <a:off x="946808" y="4595086"/>
            <a:ext cx="7111342" cy="5219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8091D462-232A-4ACC-BB15-1EA33E52477E}"/>
              </a:ext>
            </a:extLst>
          </p:cNvPr>
          <p:cNvSpPr/>
          <p:nvPr/>
        </p:nvSpPr>
        <p:spPr>
          <a:xfrm>
            <a:off x="8802208" y="4433239"/>
            <a:ext cx="1974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29/06/2561 – 01/07/2561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36CC812-2A20-4C85-B33A-FB5B335B0D98}"/>
              </a:ext>
            </a:extLst>
          </p:cNvPr>
          <p:cNvSpPr/>
          <p:nvPr/>
        </p:nvSpPr>
        <p:spPr>
          <a:xfrm>
            <a:off x="8432692" y="4782242"/>
            <a:ext cx="576953" cy="22401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0 %</a:t>
            </a:r>
            <a:endParaRPr lang="th-TH" sz="1000" dirty="0"/>
          </a:p>
        </p:txBody>
      </p:sp>
      <p:cxnSp>
        <p:nvCxnSpPr>
          <p:cNvPr id="75" name="Straight Connector 74" title="callout lines">
            <a:extLst>
              <a:ext uri="{FF2B5EF4-FFF2-40B4-BE49-F238E27FC236}">
                <a16:creationId xmlns:a16="http://schemas.microsoft.com/office/drawing/2014/main" id="{3A674702-31DD-44F4-8576-EDD55F97ED73}"/>
              </a:ext>
            </a:extLst>
          </p:cNvPr>
          <p:cNvCxnSpPr>
            <a:cxnSpLocks/>
          </p:cNvCxnSpPr>
          <p:nvPr/>
        </p:nvCxnSpPr>
        <p:spPr>
          <a:xfrm flipH="1">
            <a:off x="1285048" y="4900940"/>
            <a:ext cx="7054596" cy="0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D4D73A3C-5433-4465-8BC1-F9345F298880}"/>
              </a:ext>
            </a:extLst>
          </p:cNvPr>
          <p:cNvSpPr/>
          <p:nvPr/>
        </p:nvSpPr>
        <p:spPr>
          <a:xfrm>
            <a:off x="9001991" y="4697175"/>
            <a:ext cx="1974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04/07/2561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8008301-F885-49F3-A209-C5AFABE90297}"/>
              </a:ext>
            </a:extLst>
          </p:cNvPr>
          <p:cNvSpPr/>
          <p:nvPr/>
        </p:nvSpPr>
        <p:spPr>
          <a:xfrm>
            <a:off x="9337523" y="5059087"/>
            <a:ext cx="576953" cy="22401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0 %</a:t>
            </a:r>
            <a:endParaRPr lang="th-TH" sz="1000" dirty="0"/>
          </a:p>
        </p:txBody>
      </p:sp>
      <p:cxnSp>
        <p:nvCxnSpPr>
          <p:cNvPr id="82" name="Straight Connector 81" title="callout lines">
            <a:extLst>
              <a:ext uri="{FF2B5EF4-FFF2-40B4-BE49-F238E27FC236}">
                <a16:creationId xmlns:a16="http://schemas.microsoft.com/office/drawing/2014/main" id="{0486DE5E-D2A5-4FDF-92AB-A702265BE73D}"/>
              </a:ext>
            </a:extLst>
          </p:cNvPr>
          <p:cNvCxnSpPr>
            <a:cxnSpLocks/>
          </p:cNvCxnSpPr>
          <p:nvPr/>
        </p:nvCxnSpPr>
        <p:spPr>
          <a:xfrm flipH="1">
            <a:off x="1557891" y="5177785"/>
            <a:ext cx="7652784" cy="0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BDFD6E80-6384-406B-BF84-BD8ADDEBA204}"/>
              </a:ext>
            </a:extLst>
          </p:cNvPr>
          <p:cNvSpPr/>
          <p:nvPr/>
        </p:nvSpPr>
        <p:spPr>
          <a:xfrm>
            <a:off x="9933526" y="5003142"/>
            <a:ext cx="1974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23/07/2561 - 26/07/2561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30DBD86-CD47-4EB5-95B4-F144F06569ED}"/>
              </a:ext>
            </a:extLst>
          </p:cNvPr>
          <p:cNvSpPr/>
          <p:nvPr/>
        </p:nvSpPr>
        <p:spPr>
          <a:xfrm>
            <a:off x="9466031" y="5365056"/>
            <a:ext cx="1116244" cy="22241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0 %</a:t>
            </a:r>
            <a:endParaRPr lang="th-TH" sz="1000" dirty="0"/>
          </a:p>
        </p:txBody>
      </p:sp>
      <p:cxnSp>
        <p:nvCxnSpPr>
          <p:cNvPr id="90" name="Straight Connector 89" title="callout lines">
            <a:extLst>
              <a:ext uri="{FF2B5EF4-FFF2-40B4-BE49-F238E27FC236}">
                <a16:creationId xmlns:a16="http://schemas.microsoft.com/office/drawing/2014/main" id="{48D2D6C7-FCDC-4849-9D5D-2C753E0A576B}"/>
              </a:ext>
            </a:extLst>
          </p:cNvPr>
          <p:cNvCxnSpPr>
            <a:cxnSpLocks/>
          </p:cNvCxnSpPr>
          <p:nvPr/>
        </p:nvCxnSpPr>
        <p:spPr>
          <a:xfrm flipH="1">
            <a:off x="1600674" y="5483753"/>
            <a:ext cx="7736849" cy="0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F22714FE-A1C3-490E-9F43-5C823542EC23}"/>
              </a:ext>
            </a:extLst>
          </p:cNvPr>
          <p:cNvSpPr/>
          <p:nvPr/>
        </p:nvSpPr>
        <p:spPr>
          <a:xfrm>
            <a:off x="10526526" y="5336843"/>
            <a:ext cx="1974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Cordia New" panose="020B0304020202020204" pitchFamily="34" charset="-34"/>
              </a:rPr>
              <a:t>31/07/2561 - 17/08/2561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EC0F1B1-797E-471D-A23E-D13EF3EAFE3E}"/>
              </a:ext>
            </a:extLst>
          </p:cNvPr>
          <p:cNvSpPr/>
          <p:nvPr/>
        </p:nvSpPr>
        <p:spPr>
          <a:xfrm>
            <a:off x="10513546" y="5694383"/>
            <a:ext cx="1116244" cy="22241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0 %</a:t>
            </a:r>
            <a:endParaRPr lang="th-TH" sz="1000" dirty="0"/>
          </a:p>
        </p:txBody>
      </p:sp>
      <p:cxnSp>
        <p:nvCxnSpPr>
          <p:cNvPr id="95" name="Straight Connector 94" title="callout lines">
            <a:extLst>
              <a:ext uri="{FF2B5EF4-FFF2-40B4-BE49-F238E27FC236}">
                <a16:creationId xmlns:a16="http://schemas.microsoft.com/office/drawing/2014/main" id="{07DA0C43-4DC6-45EB-813B-2D3D3B9B5421}"/>
              </a:ext>
            </a:extLst>
          </p:cNvPr>
          <p:cNvCxnSpPr>
            <a:cxnSpLocks/>
          </p:cNvCxnSpPr>
          <p:nvPr/>
        </p:nvCxnSpPr>
        <p:spPr>
          <a:xfrm flipH="1">
            <a:off x="1190865" y="5813080"/>
            <a:ext cx="9234410" cy="0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F67FCF8D-6B95-4CA2-911D-2754234A1C8F}"/>
              </a:ext>
            </a:extLst>
          </p:cNvPr>
          <p:cNvSpPr/>
          <p:nvPr/>
        </p:nvSpPr>
        <p:spPr>
          <a:xfrm>
            <a:off x="10875496" y="5972363"/>
            <a:ext cx="1116244" cy="22241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0 %</a:t>
            </a:r>
            <a:endParaRPr lang="th-TH" sz="1000" dirty="0"/>
          </a:p>
        </p:txBody>
      </p:sp>
      <p:cxnSp>
        <p:nvCxnSpPr>
          <p:cNvPr id="98" name="Straight Connector 97" title="callout lines">
            <a:extLst>
              <a:ext uri="{FF2B5EF4-FFF2-40B4-BE49-F238E27FC236}">
                <a16:creationId xmlns:a16="http://schemas.microsoft.com/office/drawing/2014/main" id="{E1DD37A2-1BB8-4F4C-9831-501292DE736D}"/>
              </a:ext>
            </a:extLst>
          </p:cNvPr>
          <p:cNvCxnSpPr>
            <a:cxnSpLocks/>
          </p:cNvCxnSpPr>
          <p:nvPr/>
        </p:nvCxnSpPr>
        <p:spPr>
          <a:xfrm flipH="1">
            <a:off x="1285048" y="6091060"/>
            <a:ext cx="9502177" cy="0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6D37707A-9FD2-4187-B181-74FF31B3D41D}"/>
              </a:ext>
            </a:extLst>
          </p:cNvPr>
          <p:cNvSpPr/>
          <p:nvPr/>
        </p:nvSpPr>
        <p:spPr>
          <a:xfrm>
            <a:off x="4754471" y="530133"/>
            <a:ext cx="3698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Cordia New" panose="020B0304020202020204" pitchFamily="34" charset="-34"/>
              </a:rPr>
              <a:t>สถานะความคืบหน้าของโครงการ</a:t>
            </a:r>
          </a:p>
        </p:txBody>
      </p:sp>
      <p:cxnSp>
        <p:nvCxnSpPr>
          <p:cNvPr id="101" name="Straight Connector 100" title="callout lines">
            <a:extLst>
              <a:ext uri="{FF2B5EF4-FFF2-40B4-BE49-F238E27FC236}">
                <a16:creationId xmlns:a16="http://schemas.microsoft.com/office/drawing/2014/main" id="{5C9FD7D6-5160-477D-9436-ECF1311FCA23}"/>
              </a:ext>
            </a:extLst>
          </p:cNvPr>
          <p:cNvCxnSpPr>
            <a:cxnSpLocks/>
          </p:cNvCxnSpPr>
          <p:nvPr/>
        </p:nvCxnSpPr>
        <p:spPr>
          <a:xfrm>
            <a:off x="7262733" y="2283551"/>
            <a:ext cx="0" cy="3807509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568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AE0D35C-7937-4262-989C-5EEBE35149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569508"/>
              </p:ext>
            </p:extLst>
          </p:nvPr>
        </p:nvGraphicFramePr>
        <p:xfrm>
          <a:off x="2699238" y="106603"/>
          <a:ext cx="6453553" cy="669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3" imgW="10546222" imgH="10942399" progId="Excel.Sheet.12">
                  <p:embed/>
                </p:oleObj>
              </mc:Choice>
              <mc:Fallback>
                <p:oleObj name="Worksheet" r:id="rId3" imgW="10546222" imgH="1094239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9238" y="106603"/>
                        <a:ext cx="6453553" cy="6696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665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0E4D-438C-489C-A28B-BEF040F3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38C69-392C-4478-85FF-7A290B6B8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4388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F794A4-E5F5-4395-9254-5E945902EF6F}"/>
              </a:ext>
            </a:extLst>
          </p:cNvPr>
          <p:cNvSpPr/>
          <p:nvPr/>
        </p:nvSpPr>
        <p:spPr>
          <a:xfrm>
            <a:off x="0" y="-27709"/>
            <a:ext cx="12192000" cy="512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321BF7-16D3-4FAE-8EA8-DD29030D1F38}"/>
              </a:ext>
            </a:extLst>
          </p:cNvPr>
          <p:cNvSpPr/>
          <p:nvPr/>
        </p:nvSpPr>
        <p:spPr>
          <a:xfrm>
            <a:off x="0" y="6347653"/>
            <a:ext cx="12192000" cy="512618"/>
          </a:xfrm>
          <a:prstGeom prst="rect">
            <a:avLst/>
          </a:prstGeom>
          <a:solidFill>
            <a:srgbClr val="3471B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D57EB1C-E2FB-4E17-9D23-BBA847B10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87" y="1730760"/>
            <a:ext cx="6406863" cy="5098665"/>
          </a:xfrm>
        </p:spPr>
        <p:txBody>
          <a:bodyPr>
            <a:normAutofit/>
          </a:bodyPr>
          <a:lstStyle/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สามารถเพิ่มภาษาได้มากกว่า 1 ภาษา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ออกแบบตามมาตรฐานเว็บไซต์ภาครัฐ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มาตรฐาน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HTML 5.0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การทำรองรับหลายหน้าจอ (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Web Responsive)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เว็บไซต์หน้าแรก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เว็บไซต์ข่าวประชาสัมพันธ์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กรมพระกำแพงเพชรอัครโยธิน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ระบบ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Poll</a:t>
            </a:r>
          </a:p>
          <a:p>
            <a:pPr marL="0" indent="0">
              <a:buNone/>
            </a:pPr>
            <a:endParaRPr lang="th-TH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CEF13-7AA2-4B09-A634-242806D3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390525"/>
            <a:ext cx="10972800" cy="1143000"/>
          </a:xfrm>
        </p:spPr>
        <p:txBody>
          <a:bodyPr/>
          <a:lstStyle/>
          <a:p>
            <a:pPr algn="ctr"/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สิ่งที่ดำเนินการเสร็จสิ้น</a:t>
            </a:r>
            <a:endParaRPr lang="en-US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732B92-0C8E-4D42-8AB2-15A629BD3655}"/>
              </a:ext>
            </a:extLst>
          </p:cNvPr>
          <p:cNvSpPr/>
          <p:nvPr/>
        </p:nvSpPr>
        <p:spPr>
          <a:xfrm rot="16200000" flipH="1">
            <a:off x="5876386" y="-1077085"/>
            <a:ext cx="104123" cy="4890654"/>
          </a:xfrm>
          <a:prstGeom prst="rect">
            <a:avLst/>
          </a:prstGeom>
          <a:solidFill>
            <a:srgbClr val="EF426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152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1C6336-9780-41F4-BB5B-2525A6C1FCDA}"/>
              </a:ext>
            </a:extLst>
          </p:cNvPr>
          <p:cNvSpPr/>
          <p:nvPr/>
        </p:nvSpPr>
        <p:spPr>
          <a:xfrm>
            <a:off x="0" y="-27709"/>
            <a:ext cx="12192000" cy="512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9E1879-4829-44CA-B5E3-638E59B2D5F2}"/>
              </a:ext>
            </a:extLst>
          </p:cNvPr>
          <p:cNvSpPr/>
          <p:nvPr/>
        </p:nvSpPr>
        <p:spPr>
          <a:xfrm>
            <a:off x="0" y="6347653"/>
            <a:ext cx="12192000" cy="512618"/>
          </a:xfrm>
          <a:prstGeom prst="rect">
            <a:avLst/>
          </a:prstGeom>
          <a:solidFill>
            <a:srgbClr val="3471B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77F4A4D-F8DC-4F68-9B57-AFC2F2F28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87" y="1730760"/>
            <a:ext cx="10840750" cy="4736715"/>
          </a:xfrm>
        </p:spPr>
        <p:txBody>
          <a:bodyPr>
            <a:normAutofit/>
          </a:bodyPr>
          <a:lstStyle/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การเพิ่มขนาด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Font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สำหรับผู้พิการ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ทุกคนจะไม่สามารถมองเห็นรหัสผ่านได้ ถ้าลืมรหัสผ่านทางระบบจะส่งอีเมล์ให้ดำเนินการเปลี่ยนรหัสผ่านให้เรียบร้อย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เขียนโปรแกรมแบบ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MVC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จะป้องกันการโจมตีจาก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Script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ของผู้ที่ไม่หวังดี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ไม่แสดงชื่อฟิลด์หรือชื่อฐานข้อมูล ผ่าน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Browser</a:t>
            </a:r>
          </a:p>
          <a:p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กำหนดสิทธิ์ผู้เข้าใช้งาน แต่ละคนสามารถใช้งานได้ตามสิทธิ์ตัวเองเท่านั้น</a:t>
            </a:r>
          </a:p>
          <a:p>
            <a:r>
              <a:rPr lang="th-TH" sz="3200" dirty="0">
                <a:latin typeface="Cordia New" panose="020B0304020202020204" pitchFamily="34" charset="-34"/>
              </a:rPr>
              <a:t>เข้ารหัส </a:t>
            </a:r>
            <a:r>
              <a:rPr lang="en-US" sz="3200" dirty="0">
                <a:latin typeface="Cordia New" panose="020B0304020202020204" pitchFamily="34" charset="-34"/>
              </a:rPr>
              <a:t>(Encrypt</a:t>
            </a:r>
            <a:r>
              <a:rPr lang="th-TH" sz="3200" dirty="0">
                <a:latin typeface="Cordia New" panose="020B0304020202020204" pitchFamily="34" charset="-34"/>
              </a:rPr>
              <a:t>) ข้อมูลที่เป็นความลับหรือข้อมูลที่สำคัญ</a:t>
            </a:r>
          </a:p>
          <a:p>
            <a:pPr marL="0" indent="0">
              <a:buNone/>
            </a:pPr>
            <a:endParaRPr lang="th-TH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7E1870B-46D2-4380-BB89-50DEB1436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390525"/>
            <a:ext cx="10972800" cy="1143000"/>
          </a:xfrm>
        </p:spPr>
        <p:txBody>
          <a:bodyPr/>
          <a:lstStyle/>
          <a:p>
            <a:pPr algn="ctr"/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สิ่งที่ดำเนินการเสร็จสิ้น</a:t>
            </a:r>
            <a:endParaRPr lang="en-US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E21A2B-88F1-4444-A1E2-495222BE9666}"/>
              </a:ext>
            </a:extLst>
          </p:cNvPr>
          <p:cNvSpPr/>
          <p:nvPr/>
        </p:nvSpPr>
        <p:spPr>
          <a:xfrm rot="16200000" flipH="1">
            <a:off x="5876386" y="-1077085"/>
            <a:ext cx="104123" cy="4890654"/>
          </a:xfrm>
          <a:prstGeom prst="rect">
            <a:avLst/>
          </a:prstGeom>
          <a:solidFill>
            <a:srgbClr val="EF426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910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3BEB51F-57BE-407F-A050-F212DF59C340}"/>
              </a:ext>
            </a:extLst>
          </p:cNvPr>
          <p:cNvSpPr/>
          <p:nvPr/>
        </p:nvSpPr>
        <p:spPr>
          <a:xfrm>
            <a:off x="0" y="-27709"/>
            <a:ext cx="12192000" cy="512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165BBD-A55F-416D-A44C-CBB219EF4D16}"/>
              </a:ext>
            </a:extLst>
          </p:cNvPr>
          <p:cNvSpPr/>
          <p:nvPr/>
        </p:nvSpPr>
        <p:spPr>
          <a:xfrm>
            <a:off x="0" y="6347653"/>
            <a:ext cx="12192000" cy="512618"/>
          </a:xfrm>
          <a:prstGeom prst="rect">
            <a:avLst/>
          </a:prstGeom>
          <a:solidFill>
            <a:srgbClr val="3471B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94DD58DF-CEEB-4A76-A1B9-0CB3B5BDE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87" y="1730760"/>
            <a:ext cx="10840750" cy="4736715"/>
          </a:xfrm>
        </p:spPr>
        <p:txBody>
          <a:bodyPr>
            <a:normAutofit/>
          </a:bodyPr>
          <a:lstStyle/>
          <a:p>
            <a:r>
              <a:rPr lang="th-TH" sz="3200" dirty="0">
                <a:latin typeface="Cordia New" panose="020B0304020202020204" pitchFamily="34" charset="-34"/>
              </a:rPr>
              <a:t>กำลังดำเนินการของการทำ </a:t>
            </a:r>
            <a:r>
              <a:rPr lang="en-US" sz="3200" dirty="0">
                <a:latin typeface="Cordia New" panose="020B0304020202020204" pitchFamily="34" charset="-34"/>
              </a:rPr>
              <a:t>Captcha </a:t>
            </a:r>
            <a:r>
              <a:rPr lang="th-TH" sz="3200" dirty="0">
                <a:latin typeface="Cordia New" panose="020B0304020202020204" pitchFamily="34" charset="-34"/>
              </a:rPr>
              <a:t>ในหน้าบันทึกข้อมูล</a:t>
            </a:r>
          </a:p>
          <a:p>
            <a:r>
              <a:rPr lang="th-TH" sz="3200" dirty="0">
                <a:latin typeface="Cordia New" panose="020B0304020202020204" pitchFamily="34" charset="-34"/>
              </a:rPr>
              <a:t>กำลังดำเนินการปรับสีเว็บไซต์เพื่อรองรับสำหรับผู้ที่มีปัญหาทางด้านสายตา</a:t>
            </a:r>
          </a:p>
          <a:p>
            <a:r>
              <a:rPr lang="th-TH" sz="3200" dirty="0">
                <a:latin typeface="Cordia New" panose="020B0304020202020204" pitchFamily="34" charset="-34"/>
              </a:rPr>
              <a:t>หน้าเว็บไซต์ส่วนที่เหลือ</a:t>
            </a:r>
          </a:p>
          <a:p>
            <a:r>
              <a:rPr lang="th-TH" sz="3200" dirty="0">
                <a:latin typeface="Cordia New" panose="020B0304020202020204" pitchFamily="34" charset="-34"/>
              </a:rPr>
              <a:t>มาตรฐาน </a:t>
            </a:r>
            <a:r>
              <a:rPr lang="en-US" sz="3200" dirty="0">
                <a:latin typeface="Cordia New" panose="020B0304020202020204" pitchFamily="34" charset="-34"/>
              </a:rPr>
              <a:t>CSS 3.0</a:t>
            </a:r>
            <a:endParaRPr lang="th-TH" sz="3200" dirty="0">
              <a:latin typeface="Cordia New" panose="020B0304020202020204" pitchFamily="34" charset="-34"/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117B0378-75C9-46CC-9BF0-BC0FC78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390525"/>
            <a:ext cx="10972800" cy="1143000"/>
          </a:xfrm>
        </p:spPr>
        <p:txBody>
          <a:bodyPr/>
          <a:lstStyle/>
          <a:p>
            <a:pPr algn="ctr"/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สิ่งที่กำลังดำเนินการ</a:t>
            </a:r>
            <a:endParaRPr lang="en-US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96137C-504E-4AF9-BCAE-D6680C935A7E}"/>
              </a:ext>
            </a:extLst>
          </p:cNvPr>
          <p:cNvSpPr/>
          <p:nvPr/>
        </p:nvSpPr>
        <p:spPr>
          <a:xfrm rot="16200000" flipH="1">
            <a:off x="5876386" y="-1077085"/>
            <a:ext cx="104123" cy="4890654"/>
          </a:xfrm>
          <a:prstGeom prst="rect">
            <a:avLst/>
          </a:prstGeom>
          <a:solidFill>
            <a:srgbClr val="EF426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6969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340</Words>
  <Application>Microsoft Office PowerPoint</Application>
  <PresentationFormat>Widescreen</PresentationFormat>
  <Paragraphs>81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Angsana New</vt:lpstr>
      <vt:lpstr>Arial</vt:lpstr>
      <vt:lpstr>Calibri</vt:lpstr>
      <vt:lpstr>Calibri Light</vt:lpstr>
      <vt:lpstr>Cordia New</vt:lpstr>
      <vt:lpstr>Office Theme</vt:lpstr>
      <vt:lpstr>Microsoft Excel Worksheet</vt:lpstr>
      <vt:lpstr>ประชุมรายงานความคืบหน้า (Project Progress Meeting) โครงการปรับปรุงเว็บไซต์โฮมเพจการรถไฟแห่งประเทศไทย </vt:lpstr>
      <vt:lpstr>หัวข้อการประชุม  (Meeting Agenda)</vt:lpstr>
      <vt:lpstr>เตรียมส่งมอบงานงวดที่ 2</vt:lpstr>
      <vt:lpstr>PowerPoint Presentation</vt:lpstr>
      <vt:lpstr>PowerPoint Presentation</vt:lpstr>
      <vt:lpstr>PowerPoint Presentation</vt:lpstr>
      <vt:lpstr>สิ่งที่ดำเนินการเสร็จสิ้น</vt:lpstr>
      <vt:lpstr>สิ่งที่ดำเนินการเสร็จสิ้น</vt:lpstr>
      <vt:lpstr>สิ่งที่กำลังดำเนินการ</vt:lpstr>
      <vt:lpstr>ตัวอย่างการออกแบบเว็บไซต์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ตัวอย่างเว็บไซต์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ประชุมรายงานความคืบหน้า (Project Progress Meeting) โครงการปรับปรุงเว็บไซต์โฮมเพจการรถไฟแห่งประเทศไทย</dc:title>
  <dc:creator>MAP</dc:creator>
  <cp:lastModifiedBy>MAP</cp:lastModifiedBy>
  <cp:revision>33</cp:revision>
  <dcterms:created xsi:type="dcterms:W3CDTF">2018-06-12T07:43:24Z</dcterms:created>
  <dcterms:modified xsi:type="dcterms:W3CDTF">2018-06-13T04:01:40Z</dcterms:modified>
</cp:coreProperties>
</file>